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270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4832" y="2123449"/>
            <a:ext cx="11328041" cy="2194561"/>
          </a:xfrm>
        </p:spPr>
        <p:txBody>
          <a:bodyPr anchor="b">
            <a:normAutofit/>
          </a:bodyPr>
          <a:lstStyle>
            <a:lvl1pPr algn="ctr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4832" y="4318008"/>
            <a:ext cx="11328041" cy="125984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87253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660" y="657369"/>
            <a:ext cx="12170159" cy="45801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478306"/>
            <a:ext cx="12426391" cy="652166"/>
          </a:xfrm>
        </p:spPr>
        <p:txBody>
          <a:bodyPr anchor="b">
            <a:normAutofit/>
          </a:bodyPr>
          <a:lstStyle>
            <a:lvl1pPr algn="ctr"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403219" y="834012"/>
            <a:ext cx="11814415" cy="4230805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400"/>
            </a:lvl1pPr>
            <a:lvl2pPr marL="548640" indent="0">
              <a:buNone/>
              <a:defRPr sz="2400"/>
            </a:lvl2pPr>
            <a:lvl3pPr marL="1097280" indent="0">
              <a:buNone/>
              <a:defRPr sz="240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24514" cy="818966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50849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0124"/>
            <a:ext cx="12424514" cy="4241213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54216"/>
            <a:ext cx="12424516" cy="1802191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806845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639299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165224"/>
            <a:ext cx="12424516" cy="178739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1188720" y="1061755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05659" y="3513910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5565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3" y="2552331"/>
            <a:ext cx="12424516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41" y="5580667"/>
            <a:ext cx="12422639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35696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4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6053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29722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59886" y="2263140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59886" y="3086100"/>
            <a:ext cx="3961181" cy="386334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33124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55" y="2181858"/>
            <a:ext cx="4007966" cy="221742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60" y="2181858"/>
            <a:ext cx="4007966" cy="221742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261" y="2181858"/>
            <a:ext cx="4007966" cy="221742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6" cy="11645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4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221722" y="2326702"/>
            <a:ext cx="3710842" cy="1923545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4" y="5376442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34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54891" y="2326913"/>
            <a:ext cx="3710842" cy="1929797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722" y="5376441"/>
            <a:ext cx="3961181" cy="15730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0036" y="4684927"/>
            <a:ext cx="3961181" cy="69151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690837" y="2321318"/>
            <a:ext cx="3710842" cy="1928753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59886" y="5376439"/>
            <a:ext cx="3961181" cy="157300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811958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20468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79682" y="731520"/>
            <a:ext cx="2741384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5" y="731520"/>
            <a:ext cx="9500246" cy="621792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703832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040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248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122797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9835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112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2381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7198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1115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2170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07422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18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1" y="2113281"/>
            <a:ext cx="11508660" cy="2194576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481" y="4307855"/>
            <a:ext cx="11508660" cy="1808465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26749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5" y="2078939"/>
            <a:ext cx="6072596" cy="487050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3471" y="2078940"/>
            <a:ext cx="6077598" cy="4870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6550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54" y="2081408"/>
            <a:ext cx="6106886" cy="4978523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182" y="2081408"/>
            <a:ext cx="6106886" cy="4978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46" y="2202305"/>
            <a:ext cx="5851613" cy="653861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46" y="2856165"/>
            <a:ext cx="5851613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53960" y="2202305"/>
            <a:ext cx="5874396" cy="653860"/>
          </a:xfrm>
        </p:spPr>
        <p:txBody>
          <a:bodyPr anchor="b">
            <a:noAutofit/>
          </a:bodyPr>
          <a:lstStyle>
            <a:lvl1pPr marL="0" indent="0" algn="ctr">
              <a:buNone/>
              <a:defRPr sz="2880" b="0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53960" y="2856165"/>
            <a:ext cx="5874396" cy="4093276"/>
          </a:xfrm>
        </p:spPr>
        <p:txBody>
          <a:bodyPr anchor="t">
            <a:normAutofit/>
          </a:bodyPr>
          <a:lstStyle>
            <a:lvl1pPr>
              <a:defRPr sz="2160"/>
            </a:lvl1pPr>
            <a:lvl2pPr>
              <a:defRPr sz="1920"/>
            </a:lvl2pPr>
            <a:lvl3pPr>
              <a:defRPr sz="1680"/>
            </a:lvl3pPr>
            <a:lvl4pPr>
              <a:defRPr sz="1440"/>
            </a:lvl4pPr>
            <a:lvl5pPr>
              <a:defRPr sz="14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23752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09035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9997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4448267" cy="2186302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6760" y="731520"/>
            <a:ext cx="7694309" cy="621792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17822"/>
            <a:ext cx="4448267" cy="4031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00308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398" y="731520"/>
            <a:ext cx="4300999" cy="62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907"/>
            <a:ext cx="7121939" cy="2195206"/>
          </a:xfrm>
        </p:spPr>
        <p:txBody>
          <a:bodyPr anchor="b">
            <a:noAutofit/>
          </a:bodyPr>
          <a:lstStyle>
            <a:lvl1pPr algn="ctr">
              <a:defRPr sz="3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31062" y="916443"/>
            <a:ext cx="3930901" cy="5895386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2927113"/>
            <a:ext cx="7121939" cy="4051361"/>
          </a:xfrm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10706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1645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078940"/>
            <a:ext cx="12424514" cy="487050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C4D51FB-E42B-4735-A273-947A632414A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5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C6D291A-E758-4200-8211-E710CBF099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186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11480" indent="-367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2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864000" indent="-3240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216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231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92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6632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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2008800" indent="-25920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4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882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3346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727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tx2"/>
        </a:buClr>
        <a:buSzPct val="70000"/>
        <a:buFont typeface="Wingdings 2" charset="2"/>
        <a:buChar char=""/>
        <a:defRPr sz="168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kern="0" spc="-185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COVID-19 Dashboard Overview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to the COVID-19 Dashboard, a comprehensive resource designed to visualize and analyze global trends related to the pandemic. The dashboard leverages real-time data from various sources to provide insights into the evolving dynamics of the virus.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424017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690E11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03181" y="6556653"/>
            <a:ext cx="116919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ss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756440" y="6407110"/>
            <a:ext cx="236315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Rohan Pawar, Sagar Saini,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n-US" sz="2200" b="1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Shiwang Sanger, Vishal Nigam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5066" y="597694"/>
            <a:ext cx="7626667" cy="13549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kern="0" spc="-128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and Key Takeaways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45066" y="2277785"/>
            <a:ext cx="7626667" cy="1040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COVID-19 Dashboard serves as a valuable tool for understanding the pandemic's dynamics, tracking the effectiveness of mitigation strategies, and informing public health policies.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5066" y="3805952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23660" y="3887153"/>
            <a:ext cx="13049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550" dirty="0"/>
          </a:p>
        </p:txBody>
      </p:sp>
      <p:sp>
        <p:nvSpPr>
          <p:cNvPr id="7" name="Text 4"/>
          <p:cNvSpPr/>
          <p:nvPr/>
        </p:nvSpPr>
        <p:spPr>
          <a:xfrm>
            <a:off x="6949440" y="380595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949440" y="4274701"/>
            <a:ext cx="3000613" cy="1387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dashboard leverages real-time data to provide insights into the pandemic's evolving trends.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10166747" y="3805952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13075" y="3887153"/>
            <a:ext cx="19502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10871121" y="3805952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 Strategies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871121" y="4274701"/>
            <a:ext cx="3000613" cy="17341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 reveals the effectiveness of various mitigation strategies, such as lockdowns, masks, and vaccinations.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5066" y="6469380"/>
            <a:ext cx="487680" cy="487680"/>
          </a:xfrm>
          <a:prstGeom prst="roundRect">
            <a:avLst>
              <a:gd name="adj" fmla="val 18671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88775" y="6550581"/>
            <a:ext cx="200144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7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6949440" y="6469380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Health Impact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6949440" y="6938129"/>
            <a:ext cx="6922294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dashboard highlights the pandemic's impact on public health, revealing the need for ongoing research and policy adjustments.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29847"/>
            <a:ext cx="82038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Sources and 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922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COVID-19 Dashboard relies on data gathered from reputable sources like the World Health Organization (WHO), Johns Hopkins University Center for Systems Science and Engineering (JHU CSSEGISandData), and national health ministries.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5811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Raw data is cleaned and processed to ensure consistency and accuracy, eliminating inconsistencies and outliers.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Aggregation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8116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is aggregated at various levels, including country, region, and global, to enable meaningful comparisons and analysis.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0000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Visualization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581168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dashboard employs various visualizations, such as line charts, bar graphs, and maps, to present complex data in an intuitive and understandable manner.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471" y="564833"/>
            <a:ext cx="559998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Confirmed Cases Trend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7471" y="1512808"/>
            <a:ext cx="770905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confirmed cases trend provides a visual overview of the pandemic's spread over time. The chart reveals the rate of new infections, highlighting peak periods and potential resurgence waves.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013460" y="2727484"/>
            <a:ext cx="22860" cy="4937165"/>
          </a:xfrm>
          <a:prstGeom prst="roundRect">
            <a:avLst>
              <a:gd name="adj" fmla="val 376639"/>
            </a:avLst>
          </a:prstGeom>
          <a:solidFill>
            <a:srgbClr val="2A1999"/>
          </a:solidFill>
          <a:ln/>
        </p:spPr>
      </p:sp>
      <p:sp>
        <p:nvSpPr>
          <p:cNvPr id="6" name="Shape 3"/>
          <p:cNvSpPr/>
          <p:nvPr/>
        </p:nvSpPr>
        <p:spPr>
          <a:xfrm>
            <a:off x="1232654" y="3177302"/>
            <a:ext cx="717471" cy="22860"/>
          </a:xfrm>
          <a:prstGeom prst="roundRect">
            <a:avLst>
              <a:gd name="adj" fmla="val 376639"/>
            </a:avLst>
          </a:prstGeom>
          <a:solidFill>
            <a:srgbClr val="2A1999"/>
          </a:solidFill>
          <a:ln/>
        </p:spPr>
      </p:sp>
      <p:sp>
        <p:nvSpPr>
          <p:cNvPr id="7" name="Shape 4"/>
          <p:cNvSpPr/>
          <p:nvPr/>
        </p:nvSpPr>
        <p:spPr>
          <a:xfrm>
            <a:off x="794266" y="2958108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3216" y="3034903"/>
            <a:ext cx="123349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152293" y="2932390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Stages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2152293" y="3375660"/>
            <a:ext cx="627423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initial phase of the pandemic saw a rapid increase in cases as the virus spread globally.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32654" y="4891326"/>
            <a:ext cx="717471" cy="22860"/>
          </a:xfrm>
          <a:prstGeom prst="roundRect">
            <a:avLst>
              <a:gd name="adj" fmla="val 376639"/>
            </a:avLst>
          </a:prstGeom>
          <a:solidFill>
            <a:srgbClr val="2A1999"/>
          </a:solidFill>
          <a:ln/>
        </p:spPr>
      </p:sp>
      <p:sp>
        <p:nvSpPr>
          <p:cNvPr id="12" name="Shape 9"/>
          <p:cNvSpPr/>
          <p:nvPr/>
        </p:nvSpPr>
        <p:spPr>
          <a:xfrm>
            <a:off x="794266" y="4672132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2617" y="4748927"/>
            <a:ext cx="18442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152293" y="4646414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Peak Periods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2152293" y="5089684"/>
            <a:ext cx="627423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Certain periods witnessed sharp peaks in confirmed cases, indicating significant surges in transmission.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232654" y="6605349"/>
            <a:ext cx="717471" cy="22860"/>
          </a:xfrm>
          <a:prstGeom prst="roundRect">
            <a:avLst>
              <a:gd name="adj" fmla="val 376639"/>
            </a:avLst>
          </a:prstGeom>
          <a:solidFill>
            <a:srgbClr val="2A1999"/>
          </a:solidFill>
          <a:ln/>
        </p:spPr>
      </p:sp>
      <p:sp>
        <p:nvSpPr>
          <p:cNvPr id="17" name="Shape 14"/>
          <p:cNvSpPr/>
          <p:nvPr/>
        </p:nvSpPr>
        <p:spPr>
          <a:xfrm>
            <a:off x="794266" y="6386155"/>
            <a:ext cx="461248" cy="461248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30235" y="6462951"/>
            <a:ext cx="189309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kern="0" spc="-7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152293" y="636043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Resurgence Waves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2152293" y="6803708"/>
            <a:ext cx="627423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pandemic has shown patterns of resurgence, with new waves of infections emerging at intervals.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0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3427" y="3282791"/>
            <a:ext cx="5381625" cy="672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b="1" kern="0" spc="-127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Deaths Trend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3427" y="4278392"/>
            <a:ext cx="13123545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total deaths trend provides a somber illustration of the pandemic's impact, highlighting the cumulative number of lives lost due to the virus.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53427" y="5451396"/>
            <a:ext cx="484346" cy="484346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30831" y="5532120"/>
            <a:ext cx="129540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453039" y="5451396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Peak Periods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453039" y="5916811"/>
            <a:ext cx="3531394" cy="1377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Certain time periods have witnessed a sharp increase in the number of deaths, indicating periods of higher fatality rates.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5199698" y="5451396"/>
            <a:ext cx="484346" cy="484346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344954" y="5532120"/>
            <a:ext cx="19371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5899309" y="5451396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Regional Variations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5899309" y="5916811"/>
            <a:ext cx="3531394" cy="1721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Different countries and regions have experienced varying levels of mortality, influenced by factors like population density and access to healthcare.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9645968" y="5451396"/>
            <a:ext cx="484346" cy="484346"/>
          </a:xfrm>
          <a:prstGeom prst="roundRect">
            <a:avLst>
              <a:gd name="adj" fmla="val 18667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788723" y="5532120"/>
            <a:ext cx="198715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kern="0" spc="-7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10345579" y="5451396"/>
            <a:ext cx="2690812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b="1" kern="0" spc="-6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 Analysis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345579" y="5916811"/>
            <a:ext cx="3531394" cy="1377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kern="0" spc="-34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Tracking the trend of total deaths helps understand the pandemic's impact and the effectiveness of various mitigation strategies.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3471"/>
            <a:ext cx="58843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Cases Trend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15241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recovery cases trend offers a positive perspective, showcasing the number of individuals who have successfully recovered from the virus. The chart indicates the effectiveness of treatment and the overall resilience of the population.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59173"/>
            <a:ext cx="75564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87810" y="3866793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514624" y="40105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Country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9024" y="40105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Rate (%)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517112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4624" y="466082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United States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289024" y="466082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98.9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7810" y="5167432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514624" y="53111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United Kingdom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289024" y="531114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287810" y="5817751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514624" y="59614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289024" y="596145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98.5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6287810" y="64680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6514624" y="66117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China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0289024" y="66117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99.8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1728" y="583763"/>
            <a:ext cx="5110162" cy="638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b="1" kern="0" spc="-12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 Cases Trend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1728" y="1529120"/>
            <a:ext cx="7713345" cy="9811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active cases trend provides a real-time snapshot of the pandemic's ongoing spread, showcasing the number of individuals currently infected with the virus. It reveals the extent of the virus's active circulation in various regions.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28" y="2740223"/>
            <a:ext cx="1022033" cy="16352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30346" y="2944535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Peak Periods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530346" y="3386495"/>
            <a:ext cx="6384727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Periods with a high number of active cases indicate widespread transmission.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728" y="4375428"/>
            <a:ext cx="1022033" cy="163520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30346" y="4579739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Decline Phases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530346" y="5021699"/>
            <a:ext cx="6384727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downward trend in active cases suggests a decline in transmission.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1728" y="6010632"/>
            <a:ext cx="1022033" cy="163520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30346" y="6214943"/>
            <a:ext cx="2555081" cy="319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kern="0" spc="-6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 Strategies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530346" y="6656903"/>
            <a:ext cx="6384727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health interventions, like lockdowns and vaccination campaigns, have a significant impact on the number of active cases.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616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3370421"/>
            <a:ext cx="5252442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 kern="0" spc="-124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Case Fatality Rate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5330" y="4342090"/>
            <a:ext cx="13159740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case fatality rate (CFR) represents the proportion of confirmed cases that result in death. It's a key indicator for understanding the severity of the pandemic and the effectiveness of medical care.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5330" y="5250894"/>
            <a:ext cx="4246602" cy="2234446"/>
          </a:xfrm>
          <a:prstGeom prst="roundRect">
            <a:avLst>
              <a:gd name="adj" fmla="val 394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52976" y="5468541"/>
            <a:ext cx="288000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Factors Influencing CFR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52976" y="5922764"/>
            <a:ext cx="3811310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CFR can vary based on factors like age, underlying health conditions, access to healthcare, and the strain of the virus.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191958" y="5250894"/>
            <a:ext cx="4246602" cy="2234446"/>
          </a:xfrm>
          <a:prstGeom prst="roundRect">
            <a:avLst>
              <a:gd name="adj" fmla="val 394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09605" y="5468541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Mitigation Strategies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5409605" y="5922764"/>
            <a:ext cx="3811310" cy="1008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health interventions, like lockdowns and vaccinations, have a positive impact on reducing the CFR.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9648587" y="5250894"/>
            <a:ext cx="4246602" cy="2234446"/>
          </a:xfrm>
          <a:prstGeom prst="roundRect">
            <a:avLst>
              <a:gd name="adj" fmla="val 394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66233" y="5468541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b="1" kern="0" spc="-62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Trend Analysis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866233" y="5922764"/>
            <a:ext cx="3811310" cy="13449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50" kern="0" spc="-33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the CFR over time provides insights into the pandemic's evolution and the effectiveness of medical advancements.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8498" y="601861"/>
            <a:ext cx="4229576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kern="0" spc="-10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Rate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078498" y="1384221"/>
            <a:ext cx="7959804" cy="811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recovery rate indicates the percentage of confirmed cases that have successfully recovered from the virus. It's an essential indicator for understanding the pandemic's long-term impact and the effectiveness of medical care.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498" y="2386370"/>
            <a:ext cx="422910" cy="4229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78498" y="2978348"/>
            <a:ext cx="211478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Recovery Rate Trend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6078498" y="3344108"/>
            <a:ext cx="7959804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recovery rate has been steadily increasing in most countries, indicating improved medical treatment and public health measures.</a:t>
            </a:r>
            <a:endParaRPr lang="en-US" sz="13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498" y="4392811"/>
            <a:ext cx="422910" cy="42291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78498" y="4984790"/>
            <a:ext cx="284690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Factors Influencing Recovery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6078498" y="5350550"/>
            <a:ext cx="7959804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Factors like access to healthcare, age, and underlying health conditions can influence recovery rates.</a:t>
            </a:r>
            <a:endParaRPr lang="en-US" sz="13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498" y="6128623"/>
            <a:ext cx="422910" cy="42291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78498" y="6720602"/>
            <a:ext cx="2114788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Vaccination Impact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6078498" y="7086362"/>
            <a:ext cx="7959804" cy="541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kern="0" spc="-27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Vaccination campaigns have significantly contributed to improving recovery rates by reducing the severity of infection.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753" y="539591"/>
            <a:ext cx="5909786" cy="613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50" b="1" kern="0" spc="-116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Insights and Observations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6753" y="1545312"/>
            <a:ext cx="13256895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Analyzing the data reveals key insights about the pandemic's progression, the effectiveness of various mitigation strategies, and the overall impact on different populations.</a:t>
            </a:r>
            <a:endParaRPr lang="en-US" sz="15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3" y="2393752"/>
            <a:ext cx="6481286" cy="400573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86753" y="6644759"/>
            <a:ext cx="2452926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Regional Variations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86753" y="7068979"/>
            <a:ext cx="6481286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pandemic has affected different regions of the world differently, influenced by factors like population density and access to healthcare.</a:t>
            </a:r>
            <a:endParaRPr lang="en-US" sz="15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361" y="2393752"/>
            <a:ext cx="6481286" cy="40057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2361" y="6644759"/>
            <a:ext cx="2452926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kern="0" spc="-58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Vaccination Impact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7462361" y="7068979"/>
            <a:ext cx="6481286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Vaccination campaigns have significantly reduced the number of cases, hospitalizations, and deaths, highlighting the importance of vaccination.</a:t>
            </a:r>
            <a:endParaRPr lang="en-US" sz="15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5</TotalTime>
  <Words>893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Calisto MT</vt:lpstr>
      <vt:lpstr>Inter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laxman 2e1</cp:lastModifiedBy>
  <cp:revision>2</cp:revision>
  <dcterms:created xsi:type="dcterms:W3CDTF">2024-09-12T04:32:10Z</dcterms:created>
  <dcterms:modified xsi:type="dcterms:W3CDTF">2024-09-12T04:39:31Z</dcterms:modified>
</cp:coreProperties>
</file>